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1" r:id="rId4"/>
    <p:sldId id="262" r:id="rId5"/>
    <p:sldId id="258" r:id="rId6"/>
    <p:sldId id="259" r:id="rId7"/>
    <p:sldId id="260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7E983D9-B673-4807-8FCA-DE49524464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i="1" u="sng" dirty="0"/>
              <a:t>ÖĞRENME STİLLERİ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E67B10BF-84DC-454B-828A-B0BC724DB2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327924"/>
            <a:ext cx="7766936" cy="1096899"/>
          </a:xfrm>
        </p:spPr>
        <p:txBody>
          <a:bodyPr/>
          <a:lstStyle/>
          <a:p>
            <a:r>
              <a:rPr lang="tr-TR" dirty="0">
                <a:solidFill>
                  <a:srgbClr val="0070C0"/>
                </a:solidFill>
              </a:rPr>
              <a:t>KILIÇARSLAN ORTAOKULU REHBERLİK SERVİSİ</a:t>
            </a:r>
          </a:p>
        </p:txBody>
      </p:sp>
    </p:spTree>
    <p:extLst>
      <p:ext uri="{BB962C8B-B14F-4D97-AF65-F5344CB8AC3E}">
        <p14:creationId xmlns:p14="http://schemas.microsoft.com/office/powerpoint/2010/main" val="809445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9001FF8-14A9-4F30-8703-6B5B0C64D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583382"/>
          </a:xfrm>
        </p:spPr>
        <p:txBody>
          <a:bodyPr>
            <a:normAutofit/>
          </a:bodyPr>
          <a:lstStyle/>
          <a:p>
            <a:pPr algn="ctr"/>
            <a:br>
              <a:rPr lang="tr-TR" sz="6000" dirty="0"/>
            </a:br>
            <a:r>
              <a:rPr lang="tr-TR" sz="6000" dirty="0">
                <a:solidFill>
                  <a:srgbClr val="0070C0"/>
                </a:solidFill>
              </a:rPr>
              <a:t>HERKES ÖĞRENEBİLİR </a:t>
            </a:r>
            <a:br>
              <a:rPr lang="tr-TR" sz="6000" dirty="0">
                <a:solidFill>
                  <a:srgbClr val="0070C0"/>
                </a:solidFill>
              </a:rPr>
            </a:br>
            <a:r>
              <a:rPr lang="tr-TR" sz="6000" dirty="0">
                <a:solidFill>
                  <a:srgbClr val="0070C0"/>
                </a:solidFill>
              </a:rPr>
              <a:t>AMA </a:t>
            </a:r>
            <a:br>
              <a:rPr lang="tr-TR" sz="6000" dirty="0">
                <a:solidFill>
                  <a:srgbClr val="0070C0"/>
                </a:solidFill>
              </a:rPr>
            </a:br>
            <a:r>
              <a:rPr lang="tr-TR" sz="6000" dirty="0">
                <a:solidFill>
                  <a:srgbClr val="0070C0"/>
                </a:solidFill>
              </a:rPr>
              <a:t>FARKLI YÖNTEMLERLE!..</a:t>
            </a:r>
          </a:p>
        </p:txBody>
      </p:sp>
    </p:spTree>
    <p:extLst>
      <p:ext uri="{BB962C8B-B14F-4D97-AF65-F5344CB8AC3E}">
        <p14:creationId xmlns:p14="http://schemas.microsoft.com/office/powerpoint/2010/main" val="3184682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1FA798B-9C74-4A29-8471-66B7A0C81E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484909"/>
            <a:ext cx="8813030" cy="5556453"/>
          </a:xfrm>
        </p:spPr>
        <p:txBody>
          <a:bodyPr/>
          <a:lstStyle/>
          <a:p>
            <a:pPr marL="0" indent="0" algn="ctr">
              <a:buNone/>
            </a:pPr>
            <a:r>
              <a:rPr lang="tr-TR" sz="4000" dirty="0">
                <a:solidFill>
                  <a:srgbClr val="0070C0"/>
                </a:solidFill>
              </a:rPr>
              <a:t>Herkes farklı yöntemlerle öğrenir, öğrendiğini kaydeder ve hatırlar. </a:t>
            </a:r>
          </a:p>
          <a:p>
            <a:pPr marL="0" indent="0" algn="ctr">
              <a:buNone/>
            </a:pPr>
            <a:endParaRPr lang="tr-TR" sz="4000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tr-TR" sz="4000" dirty="0">
                <a:solidFill>
                  <a:srgbClr val="0070C0"/>
                </a:solidFill>
              </a:rPr>
              <a:t>Hangi yöntemlerle öğrenebildiğinizi keşfettiğinizde daha verimli ders çalışabildiğinizi, öğrendiklerinizin daha kalıcı olduğunu göreceksiniz.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86947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A50122C-47AA-49D4-A001-D47C3C9BCE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471055"/>
            <a:ext cx="8596668" cy="5570307"/>
          </a:xfrm>
        </p:spPr>
        <p:txBody>
          <a:bodyPr/>
          <a:lstStyle/>
          <a:p>
            <a:pPr marL="0" indent="0" algn="ctr">
              <a:buNone/>
            </a:pPr>
            <a:endParaRPr lang="tr-TR" sz="3600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tr-TR" sz="3600" dirty="0">
                <a:solidFill>
                  <a:srgbClr val="0070C0"/>
                </a:solidFill>
              </a:rPr>
              <a:t>Araştırmalar sonucu üç temel öğrenme stili olduğu belirlenmiştir:</a:t>
            </a:r>
          </a:p>
          <a:p>
            <a:pPr marL="0" indent="0" algn="ctr">
              <a:buNone/>
            </a:pPr>
            <a:endParaRPr lang="tr-TR" sz="3600" dirty="0">
              <a:solidFill>
                <a:srgbClr val="0070C0"/>
              </a:solidFill>
            </a:endParaRPr>
          </a:p>
          <a:p>
            <a:pPr algn="ctr"/>
            <a:r>
              <a:rPr lang="tr-TR" sz="3600" dirty="0">
                <a:solidFill>
                  <a:srgbClr val="0070C0"/>
                </a:solidFill>
              </a:rPr>
              <a:t>Görsel Öğrenme Stili</a:t>
            </a:r>
          </a:p>
          <a:p>
            <a:pPr algn="ctr"/>
            <a:r>
              <a:rPr lang="tr-TR" sz="3600" dirty="0">
                <a:solidFill>
                  <a:srgbClr val="0070C0"/>
                </a:solidFill>
              </a:rPr>
              <a:t>İşitsel Öğrenme Stili</a:t>
            </a:r>
          </a:p>
          <a:p>
            <a:pPr algn="ctr"/>
            <a:r>
              <a:rPr lang="tr-TR" sz="3600" dirty="0" err="1">
                <a:solidFill>
                  <a:srgbClr val="0070C0"/>
                </a:solidFill>
              </a:rPr>
              <a:t>Kinestetik</a:t>
            </a:r>
            <a:r>
              <a:rPr lang="tr-TR" sz="3600" dirty="0">
                <a:solidFill>
                  <a:srgbClr val="0070C0"/>
                </a:solidFill>
              </a:rPr>
              <a:t> / Dokunsal Öğrenme Stili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631788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0CB39E3-8DE9-46A5-AE3D-EE73C35B5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GÖRSEL ÖĞRENME STİLİ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E027A2A-67CB-41A3-BA3D-AD4843C80F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03389"/>
            <a:ext cx="8596668" cy="4545011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tr-TR" b="0" i="0" dirty="0">
                <a:solidFill>
                  <a:srgbClr val="0070C0"/>
                </a:solidFill>
                <a:effectLst/>
              </a:rPr>
              <a:t>Görerek, gözlem yaparak ve okuyarak öğrenmenin baskın olduğu öğrenme biçimidir. Görsel tablolar, renkli bloklar, çeşitli görsel kompozisyonlar görsel öğrenme stiline hakim insanlara daha fazla hitap eder.</a:t>
            </a:r>
          </a:p>
          <a:p>
            <a:pPr algn="l"/>
            <a:r>
              <a:rPr lang="tr-TR" b="1" i="1" dirty="0">
                <a:solidFill>
                  <a:srgbClr val="0070C0"/>
                </a:solidFill>
                <a:effectLst/>
              </a:rPr>
              <a:t>Görsel öğrenenler için öneriler;</a:t>
            </a:r>
            <a:endParaRPr lang="tr-TR" b="0" i="0" dirty="0">
              <a:solidFill>
                <a:srgbClr val="0070C0"/>
              </a:solidFill>
              <a:effectLst/>
            </a:endParaRPr>
          </a:p>
          <a:p>
            <a:pPr algn="just"/>
            <a:r>
              <a:rPr lang="tr-TR" b="1" i="0" dirty="0">
                <a:solidFill>
                  <a:srgbClr val="0070C0"/>
                </a:solidFill>
                <a:effectLst/>
              </a:rPr>
              <a:t>Bol renk: </a:t>
            </a:r>
            <a:r>
              <a:rPr lang="tr-TR" b="0" i="0" dirty="0">
                <a:solidFill>
                  <a:srgbClr val="0070C0"/>
                </a:solidFill>
                <a:effectLst/>
              </a:rPr>
              <a:t>Çalışma kâğıtlarının dikkat çekici renklerdeki görsellerle hazırlanması yardımcı olacaktır. Kendi kendine çalışma yaparken de renkli kalemler, kitaplar… daha çok eğlenerek çalışmasına katkı sağlayabilir.</a:t>
            </a:r>
          </a:p>
          <a:p>
            <a:pPr algn="just"/>
            <a:r>
              <a:rPr lang="tr-TR" b="1" i="0" dirty="0">
                <a:solidFill>
                  <a:srgbClr val="0070C0"/>
                </a:solidFill>
                <a:effectLst/>
              </a:rPr>
              <a:t>Çalışma kartlar:</a:t>
            </a:r>
            <a:r>
              <a:rPr lang="tr-TR" b="0" i="0" dirty="0">
                <a:solidFill>
                  <a:srgbClr val="0070C0"/>
                </a:solidFill>
                <a:effectLst/>
              </a:rPr>
              <a:t> Yeni öğrendiği konuları içeren küçük kartlar hazırlanabilir ve çalışırken bu kartlar kullanılabilir.</a:t>
            </a:r>
          </a:p>
          <a:p>
            <a:pPr algn="just"/>
            <a:r>
              <a:rPr lang="tr-TR" b="1" i="0" dirty="0">
                <a:solidFill>
                  <a:srgbClr val="0070C0"/>
                </a:solidFill>
                <a:effectLst/>
              </a:rPr>
              <a:t>Sembollerle destekleyin:</a:t>
            </a:r>
            <a:r>
              <a:rPr lang="tr-TR" b="0" i="0" dirty="0">
                <a:solidFill>
                  <a:srgbClr val="0070C0"/>
                </a:solidFill>
                <a:effectLst/>
              </a:rPr>
              <a:t> Kitap, defter kenarlarına çalıştığı konuyla alakalı semboller çizilebilir.  (√Önemli, ∗   Dikkat et… )</a:t>
            </a:r>
          </a:p>
          <a:p>
            <a:pPr algn="just"/>
            <a:r>
              <a:rPr lang="tr-TR" b="1" i="0" dirty="0">
                <a:solidFill>
                  <a:srgbClr val="0070C0"/>
                </a:solidFill>
                <a:effectLst/>
              </a:rPr>
              <a:t>Haritalar ve şemalar kullanın:</a:t>
            </a:r>
            <a:r>
              <a:rPr lang="tr-TR" b="0" i="0" dirty="0">
                <a:solidFill>
                  <a:srgbClr val="0070C0"/>
                </a:solidFill>
                <a:effectLst/>
              </a:rPr>
              <a:t> Üzerine kısa notlar alınmış şemalar hatırlamayı kolaylaştıracaktır.</a:t>
            </a:r>
          </a:p>
          <a:p>
            <a:pPr algn="just"/>
            <a:r>
              <a:rPr lang="tr-TR" b="1" i="0" dirty="0">
                <a:solidFill>
                  <a:srgbClr val="0070C0"/>
                </a:solidFill>
                <a:effectLst/>
              </a:rPr>
              <a:t>Bilgisayar kullanımı:</a:t>
            </a:r>
            <a:r>
              <a:rPr lang="tr-TR" b="0" i="0" dirty="0">
                <a:solidFill>
                  <a:srgbClr val="0070C0"/>
                </a:solidFill>
                <a:effectLst/>
              </a:rPr>
              <a:t> Bilgisayarda hazırlanan ödevler ve projeler görsel öğrenen öğrenciler için eğlenceli aktiviteler olacaktır.</a:t>
            </a:r>
          </a:p>
          <a:p>
            <a:pPr algn="just"/>
            <a:r>
              <a:rPr lang="tr-TR" b="1" i="0" dirty="0">
                <a:solidFill>
                  <a:srgbClr val="0070C0"/>
                </a:solidFill>
                <a:effectLst/>
              </a:rPr>
              <a:t>Planlama yapın:</a:t>
            </a:r>
            <a:r>
              <a:rPr lang="tr-TR" b="0" i="0" dirty="0">
                <a:solidFill>
                  <a:srgbClr val="0070C0"/>
                </a:solidFill>
                <a:effectLst/>
              </a:rPr>
              <a:t> Planlamasını kendisinin yapmasına izin verin. Bunu bir kağıda çizebilir ve kolaylıkla görüp takip edeceği bir yere asabilirsiniz.</a:t>
            </a:r>
          </a:p>
          <a:p>
            <a:pPr algn="ctr"/>
            <a:endParaRPr lang="tr-TR" b="0" i="0" dirty="0">
              <a:solidFill>
                <a:srgbClr val="727272"/>
              </a:solidFill>
              <a:effectLst/>
              <a:latin typeface="Source Sans Pro" panose="020B0503030403020204" pitchFamily="34" charset="0"/>
            </a:endParaRPr>
          </a:p>
          <a:p>
            <a:pPr algn="ct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128471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D413C09-05B3-4B51-A169-1D619547B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34291"/>
          </a:xfrm>
        </p:spPr>
        <p:txBody>
          <a:bodyPr/>
          <a:lstStyle/>
          <a:p>
            <a:pPr algn="ctr"/>
            <a:r>
              <a:rPr lang="tr-TR" dirty="0"/>
              <a:t>İŞİTSEL ÖĞRENME STİLİ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438F979-C17C-40A8-AD2C-EC7F760260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68582"/>
            <a:ext cx="8596668" cy="4779818"/>
          </a:xfrm>
        </p:spPr>
        <p:txBody>
          <a:bodyPr>
            <a:normAutofit lnSpcReduction="10000"/>
          </a:bodyPr>
          <a:lstStyle/>
          <a:p>
            <a:pPr algn="ctr"/>
            <a:r>
              <a:rPr lang="tr-TR" b="0" i="0" dirty="0">
                <a:solidFill>
                  <a:srgbClr val="0070C0"/>
                </a:solidFill>
                <a:effectLst/>
              </a:rPr>
              <a:t>Dinleyerek, tartışarak ve sık sık iletişim kurarak öğrenmenin baskın olduğu öğrenme biçimidir. Seminerler, ses kayıtları, müzik veya benzeri ses öğeleri işitsel öğrenme stiline hakim insanlara daha fazla hitap eder.</a:t>
            </a:r>
          </a:p>
          <a:p>
            <a:pPr algn="l"/>
            <a:r>
              <a:rPr lang="tr-TR" b="1" i="1" dirty="0">
                <a:solidFill>
                  <a:srgbClr val="0070C0"/>
                </a:solidFill>
                <a:effectLst/>
              </a:rPr>
              <a:t>İşitsel öğrenen öğrenciler için öneriler;</a:t>
            </a:r>
            <a:endParaRPr lang="tr-TR" b="0" i="0" dirty="0">
              <a:solidFill>
                <a:srgbClr val="0070C0"/>
              </a:solidFill>
              <a:effectLst/>
            </a:endParaRPr>
          </a:p>
          <a:p>
            <a:pPr algn="l"/>
            <a:r>
              <a:rPr lang="tr-TR" b="1" i="0" dirty="0">
                <a:solidFill>
                  <a:srgbClr val="0070C0"/>
                </a:solidFill>
                <a:effectLst/>
              </a:rPr>
              <a:t>Sesli kitaplar:</a:t>
            </a:r>
            <a:r>
              <a:rPr lang="tr-TR" b="0" i="0" dirty="0">
                <a:solidFill>
                  <a:srgbClr val="0070C0"/>
                </a:solidFill>
                <a:effectLst/>
              </a:rPr>
              <a:t>  Ders kitaplarının ya da okuma kitaplarının </a:t>
            </a:r>
            <a:r>
              <a:rPr lang="tr-TR" b="0" i="0" dirty="0" err="1">
                <a:solidFill>
                  <a:srgbClr val="0070C0"/>
                </a:solidFill>
                <a:effectLst/>
              </a:rPr>
              <a:t>cd’lere</a:t>
            </a:r>
            <a:r>
              <a:rPr lang="tr-TR" b="0" i="0" dirty="0">
                <a:solidFill>
                  <a:srgbClr val="0070C0"/>
                </a:solidFill>
                <a:effectLst/>
              </a:rPr>
              <a:t> kaydedilmiş halini dinlemesi öğrenmesini kolaylaştırabilir.</a:t>
            </a:r>
          </a:p>
          <a:p>
            <a:pPr algn="l"/>
            <a:r>
              <a:rPr lang="tr-TR" b="1" i="0" dirty="0">
                <a:solidFill>
                  <a:srgbClr val="0070C0"/>
                </a:solidFill>
                <a:effectLst/>
              </a:rPr>
              <a:t>Çalışma grupları:</a:t>
            </a:r>
            <a:r>
              <a:rPr lang="tr-TR" b="0" i="0" dirty="0">
                <a:solidFill>
                  <a:srgbClr val="0070C0"/>
                </a:solidFill>
                <a:effectLst/>
              </a:rPr>
              <a:t> Arkadaşları ile birlikte çalışmak, tartışmak… işitsel öğrenenler için çok iyi bir öğrenme kaynağıdır.</a:t>
            </a:r>
          </a:p>
          <a:p>
            <a:pPr algn="l"/>
            <a:r>
              <a:rPr lang="tr-TR" b="1" i="0" dirty="0">
                <a:solidFill>
                  <a:srgbClr val="0070C0"/>
                </a:solidFill>
                <a:effectLst/>
              </a:rPr>
              <a:t>Yüksek sesle okuma:</a:t>
            </a:r>
            <a:r>
              <a:rPr lang="tr-TR" b="0" i="0" dirty="0">
                <a:solidFill>
                  <a:srgbClr val="0070C0"/>
                </a:solidFill>
                <a:effectLst/>
              </a:rPr>
              <a:t> Okuma parçalarının yüksek sesle okunması hatta kaydedilerek tekrar dinletilmesi bilgilerin öğrenilmesini ve akılda kalıcılığını arttırabilir.</a:t>
            </a:r>
          </a:p>
          <a:p>
            <a:pPr algn="l"/>
            <a:r>
              <a:rPr lang="tr-TR" b="1" i="0" dirty="0">
                <a:solidFill>
                  <a:srgbClr val="0070C0"/>
                </a:solidFill>
                <a:effectLst/>
              </a:rPr>
              <a:t>Melodiler: </a:t>
            </a:r>
            <a:r>
              <a:rPr lang="tr-TR" b="0" i="0" dirty="0">
                <a:solidFill>
                  <a:srgbClr val="0070C0"/>
                </a:solidFill>
                <a:effectLst/>
              </a:rPr>
              <a:t>Ezberlemesi gereken konulara melodi besteleyerek çalışması için destekleyebilirsiniz.</a:t>
            </a:r>
          </a:p>
          <a:p>
            <a:pPr algn="l"/>
            <a:r>
              <a:rPr lang="tr-TR" b="1" i="0" dirty="0">
                <a:solidFill>
                  <a:srgbClr val="0070C0"/>
                </a:solidFill>
                <a:effectLst/>
              </a:rPr>
              <a:t>Matematik çalışırken:</a:t>
            </a:r>
            <a:r>
              <a:rPr lang="tr-TR" b="0" i="0" dirty="0">
                <a:solidFill>
                  <a:srgbClr val="0070C0"/>
                </a:solidFill>
                <a:effectLst/>
              </a:rPr>
              <a:t> Yüksek sesle okuyarak yazması  ve </a:t>
            </a:r>
            <a:r>
              <a:rPr lang="tr-TR" b="0" i="0" dirty="0" err="1">
                <a:solidFill>
                  <a:srgbClr val="0070C0"/>
                </a:solidFill>
                <a:effectLst/>
              </a:rPr>
              <a:t>basamaklandırarak</a:t>
            </a:r>
            <a:r>
              <a:rPr lang="tr-TR" b="0" i="0" dirty="0">
                <a:solidFill>
                  <a:srgbClr val="0070C0"/>
                </a:solidFill>
                <a:effectLst/>
              </a:rPr>
              <a:t>, bir yandan da kendi içlerinde muhakeme yaparak öğrenmesi gerekir.</a:t>
            </a:r>
          </a:p>
          <a:p>
            <a:pPr algn="ct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799029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FCC7DAD-C6D2-4242-8D57-5C40CBC6B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KİNESTETİK / DOKUNSAL ÖĞRENME STİLİ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C69CE51-6B80-4ABF-BE37-E383439F9B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07127"/>
            <a:ext cx="8596668" cy="4434235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tr-TR" b="0" i="0" dirty="0">
                <a:solidFill>
                  <a:srgbClr val="0070C0"/>
                </a:solidFill>
                <a:effectLst/>
              </a:rPr>
              <a:t>Uygulayarak, dokunarak veya bizzat sürece dahil olarak öğrenmenin baskın olduğu öğrenme stilidir. Deneyler, fiziksel araç gereçler, uygulama projeleri dokunsan öğrenme biçimine hakim insanlara (</a:t>
            </a:r>
            <a:r>
              <a:rPr lang="tr-TR" b="0" i="0" dirty="0" err="1">
                <a:solidFill>
                  <a:srgbClr val="0070C0"/>
                </a:solidFill>
                <a:effectLst/>
              </a:rPr>
              <a:t>kinestetiklere</a:t>
            </a:r>
            <a:r>
              <a:rPr lang="tr-TR" b="0" i="0" dirty="0">
                <a:solidFill>
                  <a:srgbClr val="0070C0"/>
                </a:solidFill>
                <a:effectLst/>
              </a:rPr>
              <a:t>) daha fazla hitap eder.</a:t>
            </a:r>
          </a:p>
          <a:p>
            <a:pPr algn="just"/>
            <a:r>
              <a:rPr lang="tr-TR" b="1" i="1" dirty="0" err="1">
                <a:solidFill>
                  <a:srgbClr val="0070C0"/>
                </a:solidFill>
                <a:effectLst/>
              </a:rPr>
              <a:t>Kinestetik</a:t>
            </a:r>
            <a:r>
              <a:rPr lang="tr-TR" b="1" i="1" dirty="0">
                <a:solidFill>
                  <a:srgbClr val="0070C0"/>
                </a:solidFill>
                <a:effectLst/>
              </a:rPr>
              <a:t> öğrenen öğrenciler için öneriler;</a:t>
            </a:r>
            <a:endParaRPr lang="tr-TR" b="0" i="0" dirty="0">
              <a:solidFill>
                <a:srgbClr val="0070C0"/>
              </a:solidFill>
              <a:effectLst/>
            </a:endParaRPr>
          </a:p>
          <a:p>
            <a:pPr algn="just"/>
            <a:r>
              <a:rPr lang="tr-TR" b="1" i="0" dirty="0">
                <a:solidFill>
                  <a:srgbClr val="0070C0"/>
                </a:solidFill>
                <a:effectLst/>
              </a:rPr>
              <a:t>Kesip yapıştırma:</a:t>
            </a:r>
            <a:r>
              <a:rPr lang="tr-TR" b="0" i="0" dirty="0">
                <a:solidFill>
                  <a:srgbClr val="0070C0"/>
                </a:solidFill>
                <a:effectLst/>
              </a:rPr>
              <a:t> Bir konuyla ilgili olarak farklı kaynaklardan topladığınız bilgileri elle yazarak ya da fotokopi yoluyla çoğaltarak büyük bir kartona yapıştırabilir.</a:t>
            </a:r>
          </a:p>
          <a:p>
            <a:pPr algn="just"/>
            <a:r>
              <a:rPr lang="tr-TR" b="1" i="0" dirty="0">
                <a:solidFill>
                  <a:srgbClr val="0070C0"/>
                </a:solidFill>
                <a:effectLst/>
              </a:rPr>
              <a:t>Dans etme:</a:t>
            </a:r>
            <a:r>
              <a:rPr lang="tr-TR" b="0" i="0" dirty="0">
                <a:solidFill>
                  <a:srgbClr val="0070C0"/>
                </a:solidFill>
                <a:effectLst/>
              </a:rPr>
              <a:t> Ders çalışırken konuları, içeriğine uygun danslarla tekrarlayabilir.</a:t>
            </a:r>
          </a:p>
          <a:p>
            <a:pPr algn="just"/>
            <a:r>
              <a:rPr lang="tr-TR" b="1" i="0" dirty="0">
                <a:solidFill>
                  <a:srgbClr val="0070C0"/>
                </a:solidFill>
                <a:effectLst/>
              </a:rPr>
              <a:t>Gezilere katılma:</a:t>
            </a:r>
            <a:r>
              <a:rPr lang="tr-TR" b="0" i="0" dirty="0">
                <a:solidFill>
                  <a:srgbClr val="0070C0"/>
                </a:solidFill>
                <a:effectLst/>
              </a:rPr>
              <a:t> Tarih dersi için imkânınız olduğunda tarihi mekânları, biyoloji dersi  için de doğal ortamları değerlendirebilirsiniz. </a:t>
            </a:r>
            <a:r>
              <a:rPr lang="tr-TR" b="1" i="0" dirty="0" err="1">
                <a:solidFill>
                  <a:srgbClr val="0070C0"/>
                </a:solidFill>
                <a:effectLst/>
              </a:rPr>
              <a:t>Pandomim</a:t>
            </a:r>
            <a:r>
              <a:rPr lang="tr-TR" b="1" i="0" dirty="0">
                <a:solidFill>
                  <a:srgbClr val="0070C0"/>
                </a:solidFill>
                <a:effectLst/>
              </a:rPr>
              <a:t>:</a:t>
            </a:r>
            <a:r>
              <a:rPr lang="tr-TR" b="0" i="0" dirty="0">
                <a:solidFill>
                  <a:srgbClr val="0070C0"/>
                </a:solidFill>
                <a:effectLst/>
              </a:rPr>
              <a:t> Duygu, düşünce ve olayları sözsüz olarak, sadece el, kol, yüz ve beden hareketleriyle anlatma demektir. Grup halinde çalışırken de bu yöntem kullanılabilir.</a:t>
            </a:r>
          </a:p>
          <a:p>
            <a:pPr algn="just"/>
            <a:r>
              <a:rPr lang="tr-TR" b="1" i="0" dirty="0">
                <a:solidFill>
                  <a:srgbClr val="0070C0"/>
                </a:solidFill>
                <a:effectLst/>
              </a:rPr>
              <a:t>Beden dilini kullanma:</a:t>
            </a:r>
            <a:r>
              <a:rPr lang="tr-TR" b="0" i="0" dirty="0">
                <a:solidFill>
                  <a:srgbClr val="0070C0"/>
                </a:solidFill>
                <a:effectLst/>
              </a:rPr>
              <a:t> Öğrenci, konunun içeriğine göre, beden duruşuna, jest ve mimiklerine şekil verebilir. Bu sayede çalıştığı konuya duygusal bir renk de katmış olur.</a:t>
            </a:r>
          </a:p>
          <a:p>
            <a:pPr algn="just"/>
            <a:r>
              <a:rPr lang="tr-TR" b="1" i="0" dirty="0">
                <a:solidFill>
                  <a:srgbClr val="0070C0"/>
                </a:solidFill>
                <a:effectLst/>
              </a:rPr>
              <a:t>Okunan bir şeyi canlandırma:</a:t>
            </a:r>
            <a:r>
              <a:rPr lang="tr-TR" b="0" i="0" dirty="0">
                <a:solidFill>
                  <a:srgbClr val="0070C0"/>
                </a:solidFill>
                <a:effectLst/>
              </a:rPr>
              <a:t> Sosyal bilgiler derslerinde dünyanın hareketlerini, fen derslerinde deneyleri zihninde canlandırabilir.</a:t>
            </a:r>
          </a:p>
          <a:p>
            <a:pPr algn="ct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016127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138C405-0A82-4352-9B1B-82CC9F00B8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526473"/>
            <a:ext cx="8596668" cy="551488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tr-TR" sz="4000" dirty="0">
                <a:solidFill>
                  <a:srgbClr val="0070C0"/>
                </a:solidFill>
              </a:rPr>
              <a:t>ÖĞRENME TARZINI KEŞFETMEK İÇİN </a:t>
            </a:r>
          </a:p>
          <a:p>
            <a:pPr marL="0" indent="0" algn="ctr">
              <a:buNone/>
            </a:pPr>
            <a:endParaRPr lang="tr-TR" sz="4000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tr-TR" sz="4000" dirty="0">
                <a:solidFill>
                  <a:srgbClr val="0070C0"/>
                </a:solidFill>
              </a:rPr>
              <a:t>EKTEKİ </a:t>
            </a:r>
            <a:r>
              <a:rPr lang="tr-TR" sz="4000" u="sng" dirty="0">
                <a:solidFill>
                  <a:srgbClr val="0070C0"/>
                </a:solidFill>
              </a:rPr>
              <a:t>ÖĞRENME STİLLERİ TESTİ</a:t>
            </a:r>
            <a:r>
              <a:rPr lang="tr-TR" sz="4000" dirty="0">
                <a:solidFill>
                  <a:srgbClr val="0070C0"/>
                </a:solidFill>
              </a:rPr>
              <a:t>Nİ </a:t>
            </a:r>
          </a:p>
          <a:p>
            <a:pPr marL="0" indent="0" algn="ctr">
              <a:buNone/>
            </a:pPr>
            <a:endParaRPr lang="tr-TR" sz="4000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tr-TR" sz="4000" dirty="0">
                <a:solidFill>
                  <a:srgbClr val="0070C0"/>
                </a:solidFill>
              </a:rPr>
              <a:t>YAP SONUÇLARI İNCELE </a:t>
            </a:r>
          </a:p>
          <a:p>
            <a:pPr marL="0" indent="0" algn="ctr">
              <a:buNone/>
            </a:pPr>
            <a:endParaRPr lang="tr-TR" sz="4000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tr-TR" sz="4000" dirty="0">
                <a:solidFill>
                  <a:srgbClr val="0070C0"/>
                </a:solidFill>
              </a:rPr>
              <a:t>KENDİNE UYGUN ÖĞRENME YÖNTEMLERİNİ KEŞFET</a:t>
            </a:r>
          </a:p>
        </p:txBody>
      </p:sp>
    </p:spTree>
    <p:extLst>
      <p:ext uri="{BB962C8B-B14F-4D97-AF65-F5344CB8AC3E}">
        <p14:creationId xmlns:p14="http://schemas.microsoft.com/office/powerpoint/2010/main" val="16416548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C25ABB0-A1EB-47E1-B91E-25F4B91B86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443345"/>
            <a:ext cx="8596668" cy="559801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6600" dirty="0">
                <a:solidFill>
                  <a:srgbClr val="0070C0"/>
                </a:solidFill>
              </a:rPr>
              <a:t>SAĞLIKLI GÜNLERDE OKULUMUZDA GÖRÜŞMEK DİLEĞİYLE</a:t>
            </a:r>
          </a:p>
          <a:p>
            <a:pPr marL="0" indent="0" algn="ctr">
              <a:buNone/>
            </a:pPr>
            <a:endParaRPr lang="tr-TR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tr-TR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tr-TR" dirty="0">
                <a:solidFill>
                  <a:srgbClr val="0070C0"/>
                </a:solidFill>
              </a:rPr>
              <a:t>								PSİKOLOJİK DANIŞMAN ALİ ÇEVİK</a:t>
            </a:r>
          </a:p>
          <a:p>
            <a:pPr marL="0" indent="0" algn="ctr">
              <a:buNone/>
            </a:pPr>
            <a:r>
              <a:rPr lang="tr-TR" dirty="0">
                <a:solidFill>
                  <a:srgbClr val="0070C0"/>
                </a:solidFill>
              </a:rPr>
              <a:t>								PSİKOLOJİK DANIŞMAN SELVİ ŞAHİN </a:t>
            </a:r>
          </a:p>
        </p:txBody>
      </p:sp>
    </p:spTree>
    <p:extLst>
      <p:ext uri="{BB962C8B-B14F-4D97-AF65-F5344CB8AC3E}">
        <p14:creationId xmlns:p14="http://schemas.microsoft.com/office/powerpoint/2010/main" val="3629572864"/>
      </p:ext>
    </p:extLst>
  </p:cSld>
  <p:clrMapOvr>
    <a:masterClrMapping/>
  </p:clrMapOvr>
</p:sld>
</file>

<file path=ppt/theme/theme1.xml><?xml version="1.0" encoding="utf-8"?>
<a:theme xmlns:a="http://schemas.openxmlformats.org/drawingml/2006/main" name="Yüzeyler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128</TotalTime>
  <Words>569</Words>
  <Application>Microsoft Office PowerPoint</Application>
  <PresentationFormat>Geniş ekran</PresentationFormat>
  <Paragraphs>49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4" baseType="lpstr">
      <vt:lpstr>Arial</vt:lpstr>
      <vt:lpstr>Source Sans Pro</vt:lpstr>
      <vt:lpstr>Trebuchet MS</vt:lpstr>
      <vt:lpstr>Wingdings 3</vt:lpstr>
      <vt:lpstr>Yüzeyler</vt:lpstr>
      <vt:lpstr>ÖĞRENME STİLLERİ</vt:lpstr>
      <vt:lpstr> HERKES ÖĞRENEBİLİR  AMA  FARKLI YÖNTEMLERLE!..</vt:lpstr>
      <vt:lpstr>PowerPoint Sunusu</vt:lpstr>
      <vt:lpstr>PowerPoint Sunusu</vt:lpstr>
      <vt:lpstr>GÖRSEL ÖĞRENME STİLİ</vt:lpstr>
      <vt:lpstr>İŞİTSEL ÖĞRENME STİLİ</vt:lpstr>
      <vt:lpstr>KİNESTETİK / DOKUNSAL ÖĞRENME STİLİ 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ÖĞRENME STİLLERİ</dc:title>
  <dc:creator>E.S.SAHIN</dc:creator>
  <cp:lastModifiedBy>E.S.SAHIN</cp:lastModifiedBy>
  <cp:revision>9</cp:revision>
  <dcterms:created xsi:type="dcterms:W3CDTF">2021-02-21T10:28:51Z</dcterms:created>
  <dcterms:modified xsi:type="dcterms:W3CDTF">2021-03-18T13:30:36Z</dcterms:modified>
</cp:coreProperties>
</file>